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61" d="100"/>
          <a:sy n="61" d="100"/>
        </p:scale>
        <p:origin x="108"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05D1002-C129-4F3C-A1E9-B1595D70846B}" type="datetimeFigureOut">
              <a:rPr lang="es-ES" smtClean="0"/>
              <a:t>30/05/2019</a:t>
            </a:fld>
            <a:endParaRPr lang="es-ES"/>
          </a:p>
        </p:txBody>
      </p:sp>
      <p:sp>
        <p:nvSpPr>
          <p:cNvPr id="5" name="Footer Placeholder 4"/>
          <p:cNvSpPr>
            <a:spLocks noGrp="1"/>
          </p:cNvSpPr>
          <p:nvPr>
            <p:ph type="ftr" sz="quarter" idx="11"/>
          </p:nvPr>
        </p:nvSpPr>
        <p:spPr>
          <a:xfrm>
            <a:off x="2692397" y="5037663"/>
            <a:ext cx="5214635" cy="279400"/>
          </a:xfrm>
        </p:spPr>
        <p:txBody>
          <a:bodyPr/>
          <a:lstStyle/>
          <a:p>
            <a:endParaRPr lang="es-ES"/>
          </a:p>
        </p:txBody>
      </p:sp>
      <p:sp>
        <p:nvSpPr>
          <p:cNvPr id="6" name="Slide Number Placeholder 5"/>
          <p:cNvSpPr>
            <a:spLocks noGrp="1"/>
          </p:cNvSpPr>
          <p:nvPr>
            <p:ph type="sldNum" sz="quarter" idx="12"/>
          </p:nvPr>
        </p:nvSpPr>
        <p:spPr>
          <a:xfrm>
            <a:off x="8956900" y="5037663"/>
            <a:ext cx="551167" cy="279400"/>
          </a:xfrm>
        </p:spPr>
        <p:txBody>
          <a:bodyPr/>
          <a:lstStyle/>
          <a:p>
            <a:fld id="{99CBD3A6-B104-4C37-ADB2-2EA262F437B9}" type="slidenum">
              <a:rPr lang="es-ES" smtClean="0"/>
              <a:t>‹Nº›</a:t>
            </a:fld>
            <a:endParaRPr lang="es-E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771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05D1002-C129-4F3C-A1E9-B1595D70846B}" type="datetimeFigureOut">
              <a:rPr lang="es-ES" smtClean="0"/>
              <a:t>30/05/2019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9CBD3A6-B104-4C37-ADB2-2EA262F437B9}" type="slidenum">
              <a:rPr lang="es-ES" smtClean="0"/>
              <a:t>‹Nº›</a:t>
            </a:fld>
            <a:endParaRPr lang="es-ES"/>
          </a:p>
        </p:txBody>
      </p:sp>
    </p:spTree>
    <p:extLst>
      <p:ext uri="{BB962C8B-B14F-4D97-AF65-F5344CB8AC3E}">
        <p14:creationId xmlns:p14="http://schemas.microsoft.com/office/powerpoint/2010/main" val="2769817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E05D1002-C129-4F3C-A1E9-B1595D70846B}" type="datetimeFigureOut">
              <a:rPr lang="es-ES" smtClean="0"/>
              <a:t>30/05/2019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9CBD3A6-B104-4C37-ADB2-2EA262F437B9}" type="slidenum">
              <a:rPr lang="es-ES" smtClean="0"/>
              <a:t>‹Nº›</a:t>
            </a:fld>
            <a:endParaRPr lang="es-E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3023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E05D1002-C129-4F3C-A1E9-B1595D70846B}" type="datetimeFigureOut">
              <a:rPr lang="es-ES" smtClean="0"/>
              <a:t>30/05/2019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9CBD3A6-B104-4C37-ADB2-2EA262F437B9}" type="slidenum">
              <a:rPr lang="es-ES" smtClean="0"/>
              <a:t>‹Nº›</a:t>
            </a:fld>
            <a:endParaRPr lang="es-E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7841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E05D1002-C129-4F3C-A1E9-B1595D70846B}" type="datetimeFigureOut">
              <a:rPr lang="es-ES" smtClean="0"/>
              <a:t>30/05/2019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9CBD3A6-B104-4C37-ADB2-2EA262F437B9}" type="slidenum">
              <a:rPr lang="es-ES" smtClean="0"/>
              <a:t>‹Nº›</a:t>
            </a:fld>
            <a:endParaRPr lang="es-ES"/>
          </a:p>
        </p:txBody>
      </p:sp>
    </p:spTree>
    <p:extLst>
      <p:ext uri="{BB962C8B-B14F-4D97-AF65-F5344CB8AC3E}">
        <p14:creationId xmlns:p14="http://schemas.microsoft.com/office/powerpoint/2010/main" val="39166910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E05D1002-C129-4F3C-A1E9-B1595D70846B}" type="datetimeFigureOut">
              <a:rPr lang="es-ES" smtClean="0"/>
              <a:t>30/05/2019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9CBD3A6-B104-4C37-ADB2-2EA262F437B9}" type="slidenum">
              <a:rPr lang="es-ES" smtClean="0"/>
              <a:t>‹Nº›</a:t>
            </a:fld>
            <a:endParaRPr lang="es-E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1602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E05D1002-C129-4F3C-A1E9-B1595D70846B}" type="datetimeFigureOut">
              <a:rPr lang="es-ES" smtClean="0"/>
              <a:t>30/05/2019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9CBD3A6-B104-4C37-ADB2-2EA262F437B9}" type="slidenum">
              <a:rPr lang="es-ES" smtClean="0"/>
              <a:t>‹Nº›</a:t>
            </a:fld>
            <a:endParaRPr lang="es-E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750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05D1002-C129-4F3C-A1E9-B1595D70846B}" type="datetimeFigureOut">
              <a:rPr lang="es-ES" smtClean="0"/>
              <a:t>30/05/2019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9CBD3A6-B104-4C37-ADB2-2EA262F437B9}" type="slidenum">
              <a:rPr lang="es-ES" smtClean="0"/>
              <a:t>‹Nº›</a:t>
            </a:fld>
            <a:endParaRPr lang="es-E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93164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05D1002-C129-4F3C-A1E9-B1595D70846B}" type="datetimeFigureOut">
              <a:rPr lang="es-ES" smtClean="0"/>
              <a:t>30/05/2019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9CBD3A6-B104-4C37-ADB2-2EA262F437B9}" type="slidenum">
              <a:rPr lang="es-ES" smtClean="0"/>
              <a:t>‹Nº›</a:t>
            </a:fld>
            <a:endParaRPr lang="es-E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0600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05D1002-C129-4F3C-A1E9-B1595D70846B}" type="datetimeFigureOut">
              <a:rPr lang="es-ES" smtClean="0"/>
              <a:t>30/05/2019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9CBD3A6-B104-4C37-ADB2-2EA262F437B9}" type="slidenum">
              <a:rPr lang="es-ES" smtClean="0"/>
              <a:t>‹Nº›</a:t>
            </a:fld>
            <a:endParaRPr lang="es-ES"/>
          </a:p>
        </p:txBody>
      </p:sp>
    </p:spTree>
    <p:extLst>
      <p:ext uri="{BB962C8B-B14F-4D97-AF65-F5344CB8AC3E}">
        <p14:creationId xmlns:p14="http://schemas.microsoft.com/office/powerpoint/2010/main" val="476462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E05D1002-C129-4F3C-A1E9-B1595D70846B}" type="datetimeFigureOut">
              <a:rPr lang="es-ES" smtClean="0"/>
              <a:t>30/05/2019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9CBD3A6-B104-4C37-ADB2-2EA262F437B9}" type="slidenum">
              <a:rPr lang="es-ES" smtClean="0"/>
              <a:t>‹Nº›</a:t>
            </a:fld>
            <a:endParaRPr lang="es-E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5502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E05D1002-C129-4F3C-A1E9-B1595D70846B}" type="datetimeFigureOut">
              <a:rPr lang="es-ES" smtClean="0"/>
              <a:t>30/05/2019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9CBD3A6-B104-4C37-ADB2-2EA262F437B9}" type="slidenum">
              <a:rPr lang="es-ES" smtClean="0"/>
              <a:t>‹Nº›</a:t>
            </a:fld>
            <a:endParaRPr lang="es-E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4707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E05D1002-C129-4F3C-A1E9-B1595D70846B}" type="datetimeFigureOut">
              <a:rPr lang="es-ES" smtClean="0"/>
              <a:t>30/05/2019</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9CBD3A6-B104-4C37-ADB2-2EA262F437B9}" type="slidenum">
              <a:rPr lang="es-ES" smtClean="0"/>
              <a:t>‹Nº›</a:t>
            </a:fld>
            <a:endParaRPr lang="es-E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7513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E05D1002-C129-4F3C-A1E9-B1595D70846B}" type="datetimeFigureOut">
              <a:rPr lang="es-ES" smtClean="0"/>
              <a:t>30/05/2019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9CBD3A6-B104-4C37-ADB2-2EA262F437B9}" type="slidenum">
              <a:rPr lang="es-ES" smtClean="0"/>
              <a:t>‹Nº›</a:t>
            </a:fld>
            <a:endParaRPr lang="es-E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2499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5D1002-C129-4F3C-A1E9-B1595D70846B}" type="datetimeFigureOut">
              <a:rPr lang="es-ES" smtClean="0"/>
              <a:t>30/05/2019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9CBD3A6-B104-4C37-ADB2-2EA262F437B9}" type="slidenum">
              <a:rPr lang="es-ES" smtClean="0"/>
              <a:t>‹Nº›</a:t>
            </a:fld>
            <a:endParaRPr lang="es-ES"/>
          </a:p>
        </p:txBody>
      </p:sp>
    </p:spTree>
    <p:extLst>
      <p:ext uri="{BB962C8B-B14F-4D97-AF65-F5344CB8AC3E}">
        <p14:creationId xmlns:p14="http://schemas.microsoft.com/office/powerpoint/2010/main" val="246344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05D1002-C129-4F3C-A1E9-B1595D70846B}" type="datetimeFigureOut">
              <a:rPr lang="es-ES" smtClean="0"/>
              <a:t>30/05/2019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9CBD3A6-B104-4C37-ADB2-2EA262F437B9}" type="slidenum">
              <a:rPr lang="es-ES" smtClean="0"/>
              <a:t>‹Nº›</a:t>
            </a:fld>
            <a:endParaRPr lang="es-E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4389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05D1002-C129-4F3C-A1E9-B1595D70846B}" type="datetimeFigureOut">
              <a:rPr lang="es-ES" smtClean="0"/>
              <a:t>30/05/2019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9CBD3A6-B104-4C37-ADB2-2EA262F437B9}" type="slidenum">
              <a:rPr lang="es-ES" smtClean="0"/>
              <a:t>‹Nº›</a:t>
            </a:fld>
            <a:endParaRPr lang="es-ES"/>
          </a:p>
        </p:txBody>
      </p:sp>
    </p:spTree>
    <p:extLst>
      <p:ext uri="{BB962C8B-B14F-4D97-AF65-F5344CB8AC3E}">
        <p14:creationId xmlns:p14="http://schemas.microsoft.com/office/powerpoint/2010/main" val="3541162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05D1002-C129-4F3C-A1E9-B1595D70846B}" type="datetimeFigureOut">
              <a:rPr lang="es-ES" smtClean="0"/>
              <a:t>30/05/2019</a:t>
            </a:fld>
            <a:endParaRPr lang="es-E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9CBD3A6-B104-4C37-ADB2-2EA262F437B9}" type="slidenum">
              <a:rPr lang="es-ES" smtClean="0"/>
              <a:t>‹Nº›</a:t>
            </a:fld>
            <a:endParaRPr lang="es-ES"/>
          </a:p>
        </p:txBody>
      </p:sp>
    </p:spTree>
    <p:extLst>
      <p:ext uri="{BB962C8B-B14F-4D97-AF65-F5344CB8AC3E}">
        <p14:creationId xmlns:p14="http://schemas.microsoft.com/office/powerpoint/2010/main" val="2792507983"/>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Aplicaciones hibridas y sitios web</a:t>
            </a:r>
            <a:endParaRPr lang="es-ES" dirty="0"/>
          </a:p>
        </p:txBody>
      </p:sp>
      <p:sp>
        <p:nvSpPr>
          <p:cNvPr id="3" name="Subtítulo 2"/>
          <p:cNvSpPr>
            <a:spLocks noGrp="1"/>
          </p:cNvSpPr>
          <p:nvPr>
            <p:ph type="subTitle" idx="1"/>
          </p:nvPr>
        </p:nvSpPr>
        <p:spPr/>
        <p:txBody>
          <a:bodyPr/>
          <a:lstStyle/>
          <a:p>
            <a:endParaRPr lang="es-ES" dirty="0"/>
          </a:p>
        </p:txBody>
      </p:sp>
    </p:spTree>
    <p:extLst>
      <p:ext uri="{BB962C8B-B14F-4D97-AF65-F5344CB8AC3E}">
        <p14:creationId xmlns:p14="http://schemas.microsoft.com/office/powerpoint/2010/main" val="891618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Sitio web </a:t>
            </a:r>
            <a:endParaRPr lang="es-ES" dirty="0"/>
          </a:p>
        </p:txBody>
      </p:sp>
      <p:sp>
        <p:nvSpPr>
          <p:cNvPr id="3" name="Marcador de posición de imagen 2"/>
          <p:cNvSpPr>
            <a:spLocks noGrp="1"/>
          </p:cNvSpPr>
          <p:nvPr>
            <p:ph type="pic" idx="1"/>
          </p:nvPr>
        </p:nvSpPr>
        <p:spPr/>
      </p:sp>
      <p:sp>
        <p:nvSpPr>
          <p:cNvPr id="4" name="Marcador de texto 3"/>
          <p:cNvSpPr>
            <a:spLocks noGrp="1"/>
          </p:cNvSpPr>
          <p:nvPr>
            <p:ph type="body" sz="half" idx="2"/>
          </p:nvPr>
        </p:nvSpPr>
        <p:spPr/>
        <p:txBody>
          <a:bodyPr>
            <a:normAutofit fontScale="77500" lnSpcReduction="20000"/>
          </a:bodyPr>
          <a:lstStyle/>
          <a:p>
            <a:r>
              <a:rPr lang="es-ES" dirty="0"/>
              <a:t>Todos los sitios web públicamente accesibles constituyen una gigantesca </a:t>
            </a:r>
            <a:r>
              <a:rPr lang="es-ES" dirty="0" err="1"/>
              <a:t>World</a:t>
            </a:r>
            <a:r>
              <a:rPr lang="es-ES" dirty="0"/>
              <a:t> Wide Web de información; y un gigantesco entramado de recursos de alcance mundial.</a:t>
            </a:r>
          </a:p>
          <a:p>
            <a:endParaRPr lang="es-ES" dirty="0"/>
          </a:p>
          <a:p>
            <a:r>
              <a:rPr lang="es-ES" dirty="0"/>
              <a:t>A las páginas de un sitio web se accede frecuentemente a través de un URL raíz común llamado portada, que normalmente reside en el mismo servidor físico. Los URL organizan las páginas en una jerarquía, aunque los hiperenlaces entre ellas controlan más particularmente cómo el lector percibe la estructura general y cómo el tráfico web fluye entre las diferentes partes de los sitios.</a:t>
            </a:r>
          </a:p>
        </p:txBody>
      </p:sp>
      <p:pic>
        <p:nvPicPr>
          <p:cNvPr id="5" name="Imagen 4"/>
          <p:cNvPicPr>
            <a:picLocks noChangeAspect="1"/>
          </p:cNvPicPr>
          <p:nvPr/>
        </p:nvPicPr>
        <p:blipFill>
          <a:blip r:embed="rId2"/>
          <a:stretch>
            <a:fillRect/>
          </a:stretch>
        </p:blipFill>
        <p:spPr>
          <a:xfrm>
            <a:off x="8094831" y="1041400"/>
            <a:ext cx="3063347" cy="4775200"/>
          </a:xfrm>
          <a:prstGeom prst="rect">
            <a:avLst/>
          </a:prstGeom>
        </p:spPr>
      </p:pic>
    </p:spTree>
    <p:extLst>
      <p:ext uri="{BB962C8B-B14F-4D97-AF65-F5344CB8AC3E}">
        <p14:creationId xmlns:p14="http://schemas.microsoft.com/office/powerpoint/2010/main" val="1550766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Visión general</a:t>
            </a:r>
          </a:p>
        </p:txBody>
      </p:sp>
      <p:pic>
        <p:nvPicPr>
          <p:cNvPr id="5" name="Marcador de posición de imagen 4"/>
          <p:cNvPicPr>
            <a:picLocks noGrp="1" noChangeAspect="1"/>
          </p:cNvPicPr>
          <p:nvPr>
            <p:ph type="pic" idx="1"/>
          </p:nvPr>
        </p:nvPicPr>
        <p:blipFill>
          <a:blip r:embed="rId2"/>
          <a:srcRect l="33222" r="33222"/>
          <a:stretch>
            <a:fillRect/>
          </a:stretch>
        </p:blipFill>
        <p:spPr>
          <a:prstGeom prst="rect">
            <a:avLst/>
          </a:prstGeom>
        </p:spPr>
      </p:pic>
      <p:sp>
        <p:nvSpPr>
          <p:cNvPr id="4" name="Marcador de texto 3"/>
          <p:cNvSpPr>
            <a:spLocks noGrp="1"/>
          </p:cNvSpPr>
          <p:nvPr>
            <p:ph type="body" sz="half" idx="2"/>
          </p:nvPr>
        </p:nvSpPr>
        <p:spPr/>
        <p:txBody>
          <a:bodyPr>
            <a:normAutofit fontScale="85000" lnSpcReduction="10000"/>
          </a:bodyPr>
          <a:lstStyle/>
          <a:p>
            <a:r>
              <a:rPr lang="es-ES" dirty="0"/>
              <a:t>Un sitio web es el conjunto de archivos electrónicos y páginas web referentes a un tema en particular, que incluye una página inicial de bienvenida, generalmente denominada home page, con un nombre de dominio y dirección en Internet específicos. Un sitio web es un gran espacio documental organizado que la mayoría de las veces está típicamente dedicado a algún tema particular o propósito específico. Cualquier sitio web puede contener hiperenlaces a cualquier otro sitio web, de manera que la distinción entre sitios individuales, percibido por el usuario, puede ser a veces borrosa.</a:t>
            </a:r>
          </a:p>
          <a:p>
            <a:endParaRPr lang="es-ES" dirty="0"/>
          </a:p>
          <a:p>
            <a:endParaRPr lang="es-ES" dirty="0"/>
          </a:p>
        </p:txBody>
      </p:sp>
    </p:spTree>
    <p:extLst>
      <p:ext uri="{BB962C8B-B14F-4D97-AF65-F5344CB8AC3E}">
        <p14:creationId xmlns:p14="http://schemas.microsoft.com/office/powerpoint/2010/main" val="61487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Tipos de sitios web</a:t>
            </a:r>
            <a:br>
              <a:rPr lang="es-ES" dirty="0"/>
            </a:br>
            <a:endParaRPr lang="es-ES" dirty="0"/>
          </a:p>
        </p:txBody>
      </p:sp>
      <p:pic>
        <p:nvPicPr>
          <p:cNvPr id="5" name="Marcador de posición de imagen 4"/>
          <p:cNvPicPr>
            <a:picLocks noGrp="1" noChangeAspect="1"/>
          </p:cNvPicPr>
          <p:nvPr>
            <p:ph type="pic" idx="1"/>
          </p:nvPr>
        </p:nvPicPr>
        <p:blipFill>
          <a:blip r:embed="rId2"/>
          <a:srcRect l="35256" r="35256"/>
          <a:stretch>
            <a:fillRect/>
          </a:stretch>
        </p:blipFill>
        <p:spPr>
          <a:prstGeom prst="rect">
            <a:avLst/>
          </a:prstGeom>
        </p:spPr>
      </p:pic>
      <p:sp>
        <p:nvSpPr>
          <p:cNvPr id="4" name="Marcador de texto 3"/>
          <p:cNvSpPr>
            <a:spLocks noGrp="1"/>
          </p:cNvSpPr>
          <p:nvPr>
            <p:ph type="body" sz="half" idx="2"/>
          </p:nvPr>
        </p:nvSpPr>
        <p:spPr/>
        <p:txBody>
          <a:bodyPr/>
          <a:lstStyle/>
          <a:p>
            <a:r>
              <a:rPr lang="es-ES" dirty="0"/>
              <a:t>Sitio archivo: usado para preservar contenido electrónico valioso amenazado de extinción. Dos ejemplos son: Internet Archive, el cual desde 1996 ha preservado billones de antiguas (y nuevas) páginas web; y Google </a:t>
            </a:r>
            <a:r>
              <a:rPr lang="es-ES" dirty="0" err="1"/>
              <a:t>Groups</a:t>
            </a:r>
            <a:r>
              <a:rPr lang="es-ES" dirty="0"/>
              <a:t>, que a principios del 2005 archivaba más de 845 000 000 mensajes expuestos en los grupos de noticias/discusión de </a:t>
            </a:r>
            <a:r>
              <a:rPr lang="es-ES" dirty="0" err="1"/>
              <a:t>Usenet</a:t>
            </a:r>
            <a:r>
              <a:rPr lang="es-ES" dirty="0"/>
              <a:t>, tras su adquisición de Deja News.</a:t>
            </a:r>
          </a:p>
          <a:p>
            <a:endParaRPr lang="es-ES" dirty="0"/>
          </a:p>
        </p:txBody>
      </p:sp>
    </p:spTree>
    <p:extLst>
      <p:ext uri="{BB962C8B-B14F-4D97-AF65-F5344CB8AC3E}">
        <p14:creationId xmlns:p14="http://schemas.microsoft.com/office/powerpoint/2010/main" val="1989800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¿Qué es un Sitio Web?</a:t>
            </a:r>
            <a:br>
              <a:rPr lang="es-ES" dirty="0"/>
            </a:br>
            <a:endParaRPr lang="es-ES" dirty="0"/>
          </a:p>
        </p:txBody>
      </p:sp>
      <p:pic>
        <p:nvPicPr>
          <p:cNvPr id="5" name="Marcador de posición de imagen 4"/>
          <p:cNvPicPr>
            <a:picLocks noGrp="1" noChangeAspect="1"/>
          </p:cNvPicPr>
          <p:nvPr>
            <p:ph type="pic" idx="1"/>
          </p:nvPr>
        </p:nvPicPr>
        <p:blipFill>
          <a:blip r:embed="rId2"/>
          <a:srcRect l="25939" r="25939"/>
          <a:stretch>
            <a:fillRect/>
          </a:stretch>
        </p:blipFill>
        <p:spPr>
          <a:prstGeom prst="rect">
            <a:avLst/>
          </a:prstGeom>
        </p:spPr>
      </p:pic>
      <p:sp>
        <p:nvSpPr>
          <p:cNvPr id="4" name="Marcador de texto 3"/>
          <p:cNvSpPr>
            <a:spLocks noGrp="1"/>
          </p:cNvSpPr>
          <p:nvPr>
            <p:ph type="body" sz="half" idx="2"/>
          </p:nvPr>
        </p:nvSpPr>
        <p:spPr/>
        <p:txBody>
          <a:bodyPr/>
          <a:lstStyle/>
          <a:p>
            <a:r>
              <a:rPr lang="es-ES" dirty="0"/>
              <a:t>Un sitio web es un conjunto de páginas web desarrolladas en código </a:t>
            </a:r>
            <a:r>
              <a:rPr lang="es-ES" dirty="0" err="1"/>
              <a:t>html</a:t>
            </a:r>
            <a:r>
              <a:rPr lang="es-ES" dirty="0"/>
              <a:t>, relacionadas a un dominio de Internet el cual se puede visualizar en la </a:t>
            </a:r>
            <a:r>
              <a:rPr lang="es-ES" dirty="0" err="1"/>
              <a:t>World</a:t>
            </a:r>
            <a:r>
              <a:rPr lang="es-ES" dirty="0"/>
              <a:t> Wide Web (www) mediante los navegadores web o también llamados browser como ser Chrome, Firefox, </a:t>
            </a:r>
            <a:r>
              <a:rPr lang="es-ES" dirty="0" err="1"/>
              <a:t>Edge</a:t>
            </a:r>
            <a:r>
              <a:rPr lang="es-ES" dirty="0"/>
              <a:t>, Opera entre otros.</a:t>
            </a:r>
          </a:p>
          <a:p>
            <a:endParaRPr lang="es-ES" dirty="0"/>
          </a:p>
          <a:p>
            <a:endParaRPr lang="es-ES" dirty="0"/>
          </a:p>
        </p:txBody>
      </p:sp>
    </p:spTree>
    <p:extLst>
      <p:ext uri="{BB962C8B-B14F-4D97-AF65-F5344CB8AC3E}">
        <p14:creationId xmlns:p14="http://schemas.microsoft.com/office/powerpoint/2010/main" val="4144583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¿Qué es y para que sirve un sitio web?</a:t>
            </a:r>
            <a:br>
              <a:rPr lang="es-ES" dirty="0"/>
            </a:br>
            <a:endParaRPr lang="es-ES" dirty="0"/>
          </a:p>
        </p:txBody>
      </p:sp>
      <p:sp>
        <p:nvSpPr>
          <p:cNvPr id="3" name="Marcador de posición de imagen 2"/>
          <p:cNvSpPr>
            <a:spLocks noGrp="1"/>
          </p:cNvSpPr>
          <p:nvPr>
            <p:ph type="pic" idx="1"/>
          </p:nvPr>
        </p:nvSpPr>
        <p:spPr/>
      </p:sp>
      <p:sp>
        <p:nvSpPr>
          <p:cNvPr id="4" name="Marcador de texto 3"/>
          <p:cNvSpPr>
            <a:spLocks noGrp="1"/>
          </p:cNvSpPr>
          <p:nvPr>
            <p:ph type="body" sz="half" idx="2"/>
          </p:nvPr>
        </p:nvSpPr>
        <p:spPr/>
        <p:txBody>
          <a:bodyPr/>
          <a:lstStyle/>
          <a:p>
            <a:r>
              <a:rPr lang="es-ES" dirty="0"/>
              <a:t>Si Usted, está pensando en hacer conocer su empresa al mundo, multiplicar sus ventas, vender sus productos o servicios fuera del mercado local, ser innovador en su rubro y lograr un clara ventaja ante sus competidores; seguramente le vendrí­a muy bien un sitio web.</a:t>
            </a:r>
          </a:p>
          <a:p>
            <a:endParaRPr lang="es-ES" dirty="0"/>
          </a:p>
          <a:p>
            <a:endParaRPr lang="es-ES" dirty="0"/>
          </a:p>
        </p:txBody>
      </p:sp>
      <p:pic>
        <p:nvPicPr>
          <p:cNvPr id="5" name="Imagen 4"/>
          <p:cNvPicPr>
            <a:picLocks noChangeAspect="1"/>
          </p:cNvPicPr>
          <p:nvPr/>
        </p:nvPicPr>
        <p:blipFill>
          <a:blip r:embed="rId2"/>
          <a:stretch>
            <a:fillRect/>
          </a:stretch>
        </p:blipFill>
        <p:spPr>
          <a:xfrm>
            <a:off x="8094831" y="1041400"/>
            <a:ext cx="3063347" cy="4775200"/>
          </a:xfrm>
          <a:prstGeom prst="rect">
            <a:avLst/>
          </a:prstGeom>
        </p:spPr>
      </p:pic>
    </p:spTree>
    <p:extLst>
      <p:ext uri="{BB962C8B-B14F-4D97-AF65-F5344CB8AC3E}">
        <p14:creationId xmlns:p14="http://schemas.microsoft.com/office/powerpoint/2010/main" val="3765792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Clasificación de Sitios Web</a:t>
            </a:r>
            <a:br>
              <a:rPr lang="es-ES" dirty="0"/>
            </a:br>
            <a:endParaRPr lang="es-ES" dirty="0"/>
          </a:p>
        </p:txBody>
      </p:sp>
      <p:pic>
        <p:nvPicPr>
          <p:cNvPr id="5" name="Marcador de posición de imagen 4"/>
          <p:cNvPicPr>
            <a:picLocks noGrp="1" noChangeAspect="1"/>
          </p:cNvPicPr>
          <p:nvPr>
            <p:ph type="pic" idx="1"/>
          </p:nvPr>
        </p:nvPicPr>
        <p:blipFill>
          <a:blip r:embed="rId2"/>
          <a:srcRect l="31949" r="31949"/>
          <a:stretch>
            <a:fillRect/>
          </a:stretch>
        </p:blipFill>
        <p:spPr>
          <a:prstGeom prst="rect">
            <a:avLst/>
          </a:prstGeom>
        </p:spPr>
      </p:pic>
      <p:sp>
        <p:nvSpPr>
          <p:cNvPr id="4" name="Marcador de texto 3"/>
          <p:cNvSpPr>
            <a:spLocks noGrp="1"/>
          </p:cNvSpPr>
          <p:nvPr>
            <p:ph type="body" sz="half" idx="2"/>
          </p:nvPr>
        </p:nvSpPr>
        <p:spPr/>
        <p:txBody>
          <a:bodyPr/>
          <a:lstStyle/>
          <a:p>
            <a:r>
              <a:rPr lang="es-ES" dirty="0"/>
              <a:t>Sitios Web Estáticos: Se denomina sitio web estático a aquellos que no acceden a una base de datos para obtener el contenido. Por lo general un sitio web estático es utilizado cuando el propietario del sitio no requiere realizar un continuo cambio en la información que contiene cada página.</a:t>
            </a:r>
          </a:p>
          <a:p>
            <a:endParaRPr lang="es-ES" dirty="0"/>
          </a:p>
          <a:p>
            <a:endParaRPr lang="es-ES" dirty="0"/>
          </a:p>
        </p:txBody>
      </p:sp>
    </p:spTree>
    <p:extLst>
      <p:ext uri="{BB962C8B-B14F-4D97-AF65-F5344CB8AC3E}">
        <p14:creationId xmlns:p14="http://schemas.microsoft.com/office/powerpoint/2010/main" val="1484392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Sitios Web Dinámicos</a:t>
            </a:r>
          </a:p>
        </p:txBody>
      </p:sp>
      <p:pic>
        <p:nvPicPr>
          <p:cNvPr id="5" name="Marcador de posición de imagen 4"/>
          <p:cNvPicPr>
            <a:picLocks noGrp="1" noChangeAspect="1"/>
          </p:cNvPicPr>
          <p:nvPr>
            <p:ph type="pic" idx="1"/>
          </p:nvPr>
        </p:nvPicPr>
        <p:blipFill>
          <a:blip r:embed="rId2"/>
          <a:srcRect l="32957" r="32957"/>
          <a:stretch>
            <a:fillRect/>
          </a:stretch>
        </p:blipFill>
        <p:spPr>
          <a:prstGeom prst="rect">
            <a:avLst/>
          </a:prstGeom>
        </p:spPr>
      </p:pic>
      <p:sp>
        <p:nvSpPr>
          <p:cNvPr id="4" name="Marcador de texto 3"/>
          <p:cNvSpPr>
            <a:spLocks noGrp="1"/>
          </p:cNvSpPr>
          <p:nvPr>
            <p:ph type="body" sz="half" idx="2"/>
          </p:nvPr>
        </p:nvSpPr>
        <p:spPr/>
        <p:txBody>
          <a:bodyPr>
            <a:normAutofit lnSpcReduction="10000"/>
          </a:bodyPr>
          <a:lstStyle/>
          <a:p>
            <a:r>
              <a:rPr lang="es-ES" dirty="0"/>
              <a:t>Por el contrario los sitios web dinámicos son aquellos que acceden a una base de datos para obtener los contenidos y reflejar los resultados obtenidos de la base de datos, en las páginas del sitio web. El propietario del sitio web podrá agregar, modificar y eliminar contenidos del sitio web a través de un “sistema web”, generalmente con acceso restringido al público mediante usuario y contraseña, el cual se denomina BACK END.</a:t>
            </a:r>
          </a:p>
        </p:txBody>
      </p:sp>
    </p:spTree>
    <p:extLst>
      <p:ext uri="{BB962C8B-B14F-4D97-AF65-F5344CB8AC3E}">
        <p14:creationId xmlns:p14="http://schemas.microsoft.com/office/powerpoint/2010/main" val="4026381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Objetivos Generales</a:t>
            </a:r>
            <a:br>
              <a:rPr lang="es-ES" dirty="0"/>
            </a:br>
            <a:endParaRPr lang="es-ES" dirty="0"/>
          </a:p>
        </p:txBody>
      </p:sp>
      <p:pic>
        <p:nvPicPr>
          <p:cNvPr id="5" name="Marcador de posición de imagen 4"/>
          <p:cNvPicPr>
            <a:picLocks noGrp="1" noChangeAspect="1"/>
          </p:cNvPicPr>
          <p:nvPr>
            <p:ph type="pic" idx="1"/>
          </p:nvPr>
        </p:nvPicPr>
        <p:blipFill>
          <a:blip r:embed="rId2"/>
          <a:srcRect l="19355" r="19355"/>
          <a:stretch>
            <a:fillRect/>
          </a:stretch>
        </p:blipFill>
        <p:spPr>
          <a:prstGeom prst="rect">
            <a:avLst/>
          </a:prstGeom>
        </p:spPr>
      </p:pic>
      <p:sp>
        <p:nvSpPr>
          <p:cNvPr id="4" name="Marcador de texto 3"/>
          <p:cNvSpPr>
            <a:spLocks noGrp="1"/>
          </p:cNvSpPr>
          <p:nvPr>
            <p:ph type="body" sz="half" idx="2"/>
          </p:nvPr>
        </p:nvSpPr>
        <p:spPr/>
        <p:txBody>
          <a:bodyPr>
            <a:normAutofit fontScale="70000" lnSpcReduction="20000"/>
          </a:bodyPr>
          <a:lstStyle/>
          <a:p>
            <a:r>
              <a:rPr lang="es-ES" dirty="0"/>
              <a:t>El tener un Sitio Web puede incidir positivamente en los resultados de todas las áreas funcionales de la empresa como marketing y comercial, ventas, compras, recursos humanos, y administración entre otras; ofreciendo al navegante todo tipo de información y servicios de valor agregado para sus clientes, tales </a:t>
            </a:r>
            <a:r>
              <a:rPr lang="es-ES" dirty="0" err="1"/>
              <a:t>como:Información</a:t>
            </a:r>
            <a:r>
              <a:rPr lang="es-ES" dirty="0"/>
              <a:t> institucional, servicios ofrecidos, catálogo de productos, actividades, fotos, videos, formas de contacto, </a:t>
            </a:r>
            <a:r>
              <a:rPr lang="es-ES" dirty="0" err="1"/>
              <a:t>etcetera</a:t>
            </a:r>
            <a:r>
              <a:rPr lang="es-ES" dirty="0"/>
              <a:t>.</a:t>
            </a:r>
          </a:p>
          <a:p>
            <a:r>
              <a:rPr lang="es-ES" dirty="0"/>
              <a:t>Promocionar producto o servicios mediante cupones de ventas online, banners, publicidad, sponsors, inscripciones, cursos.</a:t>
            </a:r>
          </a:p>
          <a:p>
            <a:r>
              <a:rPr lang="es-ES" dirty="0"/>
              <a:t>y toda información necesaria para el interesado, que sean relevantes para la persona que está navegando.</a:t>
            </a:r>
          </a:p>
          <a:p>
            <a:endParaRPr lang="es-ES" dirty="0"/>
          </a:p>
          <a:p>
            <a:endParaRPr lang="es-ES" dirty="0"/>
          </a:p>
          <a:p>
            <a:endParaRPr lang="es-ES" dirty="0"/>
          </a:p>
        </p:txBody>
      </p:sp>
    </p:spTree>
    <p:extLst>
      <p:ext uri="{BB962C8B-B14F-4D97-AF65-F5344CB8AC3E}">
        <p14:creationId xmlns:p14="http://schemas.microsoft.com/office/powerpoint/2010/main" val="390345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399" y="882870"/>
            <a:ext cx="6241816" cy="1166648"/>
          </a:xfrm>
        </p:spPr>
        <p:txBody>
          <a:bodyPr/>
          <a:lstStyle/>
          <a:p>
            <a:r>
              <a:rPr lang="es-ES" dirty="0"/>
              <a:t>Tipos de Sitios Web</a:t>
            </a:r>
            <a:br>
              <a:rPr lang="es-ES" dirty="0"/>
            </a:br>
            <a:endParaRPr lang="es-ES" dirty="0"/>
          </a:p>
        </p:txBody>
      </p:sp>
      <p:pic>
        <p:nvPicPr>
          <p:cNvPr id="5" name="Marcador de posición de imagen 4"/>
          <p:cNvPicPr>
            <a:picLocks noGrp="1" noChangeAspect="1"/>
          </p:cNvPicPr>
          <p:nvPr>
            <p:ph type="pic" idx="1"/>
          </p:nvPr>
        </p:nvPicPr>
        <p:blipFill>
          <a:blip r:embed="rId2"/>
          <a:srcRect l="35965" r="35965"/>
          <a:stretch>
            <a:fillRect/>
          </a:stretch>
        </p:blipFill>
        <p:spPr>
          <a:prstGeom prst="rect">
            <a:avLst/>
          </a:prstGeom>
        </p:spPr>
      </p:pic>
      <p:sp>
        <p:nvSpPr>
          <p:cNvPr id="4" name="Marcador de texto 3"/>
          <p:cNvSpPr>
            <a:spLocks noGrp="1"/>
          </p:cNvSpPr>
          <p:nvPr>
            <p:ph type="body" sz="half" idx="2"/>
          </p:nvPr>
        </p:nvSpPr>
        <p:spPr>
          <a:xfrm>
            <a:off x="1295399" y="2049519"/>
            <a:ext cx="6241816" cy="3941378"/>
          </a:xfrm>
        </p:spPr>
        <p:txBody>
          <a:bodyPr>
            <a:normAutofit fontScale="92500" lnSpcReduction="20000"/>
          </a:bodyPr>
          <a:lstStyle/>
          <a:p>
            <a:r>
              <a:rPr lang="es-ES" dirty="0"/>
              <a:t>Institucionales</a:t>
            </a:r>
          </a:p>
          <a:p>
            <a:r>
              <a:rPr lang="es-ES" dirty="0"/>
              <a:t>Son denominados así, aquellos sitios web sencillos que contienen información básica de la empresa.</a:t>
            </a:r>
          </a:p>
          <a:p>
            <a:endParaRPr lang="es-ES" dirty="0"/>
          </a:p>
          <a:p>
            <a:r>
              <a:rPr lang="es-ES" dirty="0"/>
              <a:t>No suelen contener grandes volúmenes de información, al tratarse de algo institucional debería contener:</a:t>
            </a:r>
          </a:p>
          <a:p>
            <a:endParaRPr lang="es-ES" dirty="0"/>
          </a:p>
          <a:p>
            <a:r>
              <a:rPr lang="es-ES" dirty="0"/>
              <a:t>Home o página Principal</a:t>
            </a:r>
          </a:p>
          <a:p>
            <a:r>
              <a:rPr lang="es-ES" dirty="0"/>
              <a:t>Acerca de (Misión, visión, valores, objetivos )</a:t>
            </a:r>
          </a:p>
          <a:p>
            <a:r>
              <a:rPr lang="es-ES" dirty="0"/>
              <a:t>Servicios (Detalle de cada servicio ofrecidos por la empresa)</a:t>
            </a:r>
          </a:p>
          <a:p>
            <a:r>
              <a:rPr lang="es-ES" dirty="0"/>
              <a:t>Ubicación (mapa de ubicación de la oficina comercial y sucursales)</a:t>
            </a:r>
          </a:p>
          <a:p>
            <a:r>
              <a:rPr lang="es-ES" dirty="0"/>
              <a:t>Contacto (dirección, teléfonos y formulario de contacto)</a:t>
            </a:r>
          </a:p>
          <a:p>
            <a:endParaRPr lang="es-ES" dirty="0"/>
          </a:p>
        </p:txBody>
      </p:sp>
    </p:spTree>
    <p:extLst>
      <p:ext uri="{BB962C8B-B14F-4D97-AF65-F5344CB8AC3E}">
        <p14:creationId xmlns:p14="http://schemas.microsoft.com/office/powerpoint/2010/main" val="474492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399" y="740978"/>
            <a:ext cx="6241816" cy="1245477"/>
          </a:xfrm>
        </p:spPr>
        <p:txBody>
          <a:bodyPr/>
          <a:lstStyle/>
          <a:p>
            <a:r>
              <a:rPr lang="es-ES" dirty="0" err="1"/>
              <a:t>OnePage</a:t>
            </a:r>
            <a:r>
              <a:rPr lang="es-ES" dirty="0"/>
              <a:t> o </a:t>
            </a:r>
            <a:r>
              <a:rPr lang="es-ES" dirty="0" err="1"/>
              <a:t>Landing</a:t>
            </a:r>
            <a:r>
              <a:rPr lang="es-ES" dirty="0"/>
              <a:t> Page</a:t>
            </a:r>
            <a:br>
              <a:rPr lang="es-ES" dirty="0"/>
            </a:br>
            <a:endParaRPr lang="es-ES" dirty="0"/>
          </a:p>
        </p:txBody>
      </p:sp>
      <p:pic>
        <p:nvPicPr>
          <p:cNvPr id="5" name="Marcador de posición de imagen 4"/>
          <p:cNvPicPr>
            <a:picLocks noGrp="1" noChangeAspect="1"/>
          </p:cNvPicPr>
          <p:nvPr>
            <p:ph type="pic" idx="1"/>
          </p:nvPr>
        </p:nvPicPr>
        <p:blipFill>
          <a:blip r:embed="rId2"/>
          <a:srcRect l="31080" r="31080"/>
          <a:stretch>
            <a:fillRect/>
          </a:stretch>
        </p:blipFill>
        <p:spPr>
          <a:prstGeom prst="rect">
            <a:avLst/>
          </a:prstGeom>
        </p:spPr>
      </p:pic>
      <p:sp>
        <p:nvSpPr>
          <p:cNvPr id="4" name="Marcador de texto 3"/>
          <p:cNvSpPr>
            <a:spLocks noGrp="1"/>
          </p:cNvSpPr>
          <p:nvPr>
            <p:ph type="body" sz="half" idx="2"/>
          </p:nvPr>
        </p:nvSpPr>
        <p:spPr>
          <a:xfrm>
            <a:off x="1295399" y="1718441"/>
            <a:ext cx="6241816" cy="3365791"/>
          </a:xfrm>
        </p:spPr>
        <p:txBody>
          <a:bodyPr>
            <a:normAutofit lnSpcReduction="10000"/>
          </a:bodyPr>
          <a:lstStyle/>
          <a:p>
            <a:r>
              <a:rPr lang="es-ES" dirty="0"/>
              <a:t>Son aquellos sitios que concentran toda su información en una sola página y el usuario va accediendo al contenido a medidas que va desplazando hacia abajo con el mouse o el teclado.</a:t>
            </a:r>
          </a:p>
          <a:p>
            <a:endParaRPr lang="es-ES" dirty="0"/>
          </a:p>
          <a:p>
            <a:r>
              <a:rPr lang="es-ES" dirty="0"/>
              <a:t>Una </a:t>
            </a:r>
            <a:r>
              <a:rPr lang="es-ES" dirty="0" err="1"/>
              <a:t>Landing</a:t>
            </a:r>
            <a:r>
              <a:rPr lang="es-ES" dirty="0"/>
              <a:t> Page es un concepto relativamente nuevo, se caracteriza por ser de armado simple y que se está utilizando bastante sobre todo por su bajo costo.</a:t>
            </a:r>
          </a:p>
          <a:p>
            <a:endParaRPr lang="es-ES" dirty="0"/>
          </a:p>
          <a:p>
            <a:r>
              <a:rPr lang="es-ES" dirty="0"/>
              <a:t>La información contenida suele ser bastante reducida pero no deja de ser efectiva si está bien lograda y segmentada la información.</a:t>
            </a:r>
          </a:p>
          <a:p>
            <a:endParaRPr lang="es-ES" dirty="0"/>
          </a:p>
          <a:p>
            <a:endParaRPr lang="es-ES" dirty="0"/>
          </a:p>
        </p:txBody>
      </p:sp>
    </p:spTree>
    <p:extLst>
      <p:ext uri="{BB962C8B-B14F-4D97-AF65-F5344CB8AC3E}">
        <p14:creationId xmlns:p14="http://schemas.microsoft.com/office/powerpoint/2010/main" val="279109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Aplicaciones hibridas</a:t>
            </a:r>
            <a:endParaRPr lang="es-ES" dirty="0"/>
          </a:p>
        </p:txBody>
      </p:sp>
      <p:pic>
        <p:nvPicPr>
          <p:cNvPr id="5" name="Marcador de posición de imagen 4"/>
          <p:cNvPicPr>
            <a:picLocks noGrp="1" noChangeAspect="1"/>
          </p:cNvPicPr>
          <p:nvPr>
            <p:ph type="pic" idx="1"/>
          </p:nvPr>
        </p:nvPicPr>
        <p:blipFill>
          <a:blip r:embed="rId2"/>
          <a:srcRect l="36994" r="36994"/>
          <a:stretch>
            <a:fillRect/>
          </a:stretch>
        </p:blipFill>
        <p:spPr>
          <a:xfrm>
            <a:off x="8103476" y="1041400"/>
            <a:ext cx="3054702" cy="4775200"/>
          </a:xfrm>
          <a:prstGeom prst="rect">
            <a:avLst/>
          </a:prstGeom>
        </p:spPr>
      </p:pic>
      <p:sp>
        <p:nvSpPr>
          <p:cNvPr id="4" name="Marcador de texto 3"/>
          <p:cNvSpPr>
            <a:spLocks noGrp="1"/>
          </p:cNvSpPr>
          <p:nvPr>
            <p:ph type="body" sz="half" idx="2"/>
          </p:nvPr>
        </p:nvSpPr>
        <p:spPr/>
        <p:txBody>
          <a:bodyPr>
            <a:normAutofit fontScale="85000" lnSpcReduction="20000"/>
          </a:bodyPr>
          <a:lstStyle/>
          <a:p>
            <a:r>
              <a:rPr lang="es-ES" dirty="0" smtClean="0"/>
              <a:t>hoy </a:t>
            </a:r>
            <a:r>
              <a:rPr lang="es-ES" dirty="0"/>
              <a:t>en día, las aplicaciones móviles híbridas son cada vez más utilizadas en el </a:t>
            </a:r>
            <a:r>
              <a:rPr lang="es-ES" dirty="0" smtClean="0"/>
              <a:t>desarrollo </a:t>
            </a:r>
            <a:r>
              <a:rPr lang="es-ES" dirty="0"/>
              <a:t>de apps pero, ¿qué es exactamente una aplicación móvil híbrida?</a:t>
            </a:r>
          </a:p>
          <a:p>
            <a:endParaRPr lang="es-ES" dirty="0"/>
          </a:p>
          <a:p>
            <a:r>
              <a:rPr lang="es-ES" dirty="0"/>
              <a:t>Las aplicaciones móviles híbridas son una combinación de tecnologías web como HTML, CSS y JavaScript, que no son ni aplicaciones móviles verdaderamente nativas, porque consisten en un </a:t>
            </a:r>
            <a:r>
              <a:rPr lang="es-ES" dirty="0" err="1" smtClean="0"/>
              <a:t>WebView</a:t>
            </a:r>
            <a:r>
              <a:rPr lang="es-ES" dirty="0" smtClean="0"/>
              <a:t> </a:t>
            </a:r>
            <a:r>
              <a:rPr lang="es-ES" dirty="0"/>
              <a:t>ejecutado dentro de un contenedor nativo, ni tampoco están basadas en Web, porque se empaquetan como aplicaciones para distribución y tienen acceso a las </a:t>
            </a:r>
            <a:r>
              <a:rPr lang="es-ES" dirty="0" smtClean="0"/>
              <a:t>Apis </a:t>
            </a:r>
            <a:r>
              <a:rPr lang="es-ES" dirty="0"/>
              <a:t>nativas del dispositivo.</a:t>
            </a:r>
          </a:p>
        </p:txBody>
      </p:sp>
    </p:spTree>
    <p:extLst>
      <p:ext uri="{BB962C8B-B14F-4D97-AF65-F5344CB8AC3E}">
        <p14:creationId xmlns:p14="http://schemas.microsoft.com/office/powerpoint/2010/main" val="1155232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399" y="756746"/>
            <a:ext cx="6241816" cy="788276"/>
          </a:xfrm>
        </p:spPr>
        <p:txBody>
          <a:bodyPr/>
          <a:lstStyle/>
          <a:p>
            <a:r>
              <a:rPr lang="es-ES" dirty="0"/>
              <a:t>Blogs</a:t>
            </a:r>
          </a:p>
        </p:txBody>
      </p:sp>
      <p:pic>
        <p:nvPicPr>
          <p:cNvPr id="5" name="Marcador de posición de imagen 4"/>
          <p:cNvPicPr>
            <a:picLocks noGrp="1" noChangeAspect="1"/>
          </p:cNvPicPr>
          <p:nvPr>
            <p:ph type="pic" idx="1"/>
          </p:nvPr>
        </p:nvPicPr>
        <p:blipFill>
          <a:blip r:embed="rId2"/>
          <a:srcRect l="28651" r="28651"/>
          <a:stretch>
            <a:fillRect/>
          </a:stretch>
        </p:blipFill>
        <p:spPr>
          <a:prstGeom prst="rect">
            <a:avLst/>
          </a:prstGeom>
        </p:spPr>
      </p:pic>
      <p:sp>
        <p:nvSpPr>
          <p:cNvPr id="4" name="Marcador de texto 3"/>
          <p:cNvSpPr>
            <a:spLocks noGrp="1"/>
          </p:cNvSpPr>
          <p:nvPr>
            <p:ph type="body" sz="half" idx="2"/>
          </p:nvPr>
        </p:nvSpPr>
        <p:spPr>
          <a:xfrm>
            <a:off x="1295399" y="1797269"/>
            <a:ext cx="6241816" cy="3286963"/>
          </a:xfrm>
        </p:spPr>
        <p:txBody>
          <a:bodyPr>
            <a:normAutofit lnSpcReduction="10000"/>
          </a:bodyPr>
          <a:lstStyle/>
          <a:p>
            <a:r>
              <a:rPr lang="es-ES" dirty="0"/>
              <a:t>Los blogs son sitios web generalmente de carácter personal, con publicaciones que contienen un orden cronológico, de actualización dinámica y continua.</a:t>
            </a:r>
          </a:p>
          <a:p>
            <a:endParaRPr lang="es-ES" dirty="0"/>
          </a:p>
          <a:p>
            <a:r>
              <a:rPr lang="es-ES" dirty="0"/>
              <a:t>Los blogs tienen la particularidad de almacenar artículos escritos por uno o más autores, de diferentes temáticas y buscan lograr un </a:t>
            </a:r>
            <a:r>
              <a:rPr lang="es-ES" dirty="0" err="1"/>
              <a:t>feedback</a:t>
            </a:r>
            <a:r>
              <a:rPr lang="es-ES" dirty="0"/>
              <a:t> (intercambio de opiniones)  entre los escritores y los lectores a través de comentarios.</a:t>
            </a:r>
          </a:p>
          <a:p>
            <a:endParaRPr lang="es-ES" dirty="0"/>
          </a:p>
          <a:p>
            <a:r>
              <a:rPr lang="es-ES" dirty="0"/>
              <a:t>Los blogs están comprendidos dentro de los sitios web dinámicos.</a:t>
            </a:r>
          </a:p>
        </p:txBody>
      </p:sp>
    </p:spTree>
    <p:extLst>
      <p:ext uri="{BB962C8B-B14F-4D97-AF65-F5344CB8AC3E}">
        <p14:creationId xmlns:p14="http://schemas.microsoft.com/office/powerpoint/2010/main" val="3356129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399" y="725214"/>
            <a:ext cx="6241816" cy="1072055"/>
          </a:xfrm>
        </p:spPr>
        <p:txBody>
          <a:bodyPr/>
          <a:lstStyle/>
          <a:p>
            <a:r>
              <a:rPr lang="es-ES" dirty="0"/>
              <a:t>Sitios e-</a:t>
            </a:r>
            <a:r>
              <a:rPr lang="es-ES" dirty="0" err="1"/>
              <a:t>commerce</a:t>
            </a:r>
            <a:r>
              <a:rPr lang="es-ES" dirty="0"/>
              <a:t/>
            </a:r>
            <a:br>
              <a:rPr lang="es-ES" dirty="0"/>
            </a:br>
            <a:endParaRPr lang="es-ES" dirty="0"/>
          </a:p>
        </p:txBody>
      </p:sp>
      <p:pic>
        <p:nvPicPr>
          <p:cNvPr id="5" name="Marcador de posición de imagen 4"/>
          <p:cNvPicPr>
            <a:picLocks noGrp="1" noChangeAspect="1"/>
          </p:cNvPicPr>
          <p:nvPr>
            <p:ph type="pic" idx="1"/>
          </p:nvPr>
        </p:nvPicPr>
        <p:blipFill>
          <a:blip r:embed="rId2"/>
          <a:srcRect l="33184" r="33184"/>
          <a:stretch>
            <a:fillRect/>
          </a:stretch>
        </p:blipFill>
        <p:spPr>
          <a:prstGeom prst="rect">
            <a:avLst/>
          </a:prstGeom>
        </p:spPr>
      </p:pic>
      <p:sp>
        <p:nvSpPr>
          <p:cNvPr id="4" name="Marcador de texto 3"/>
          <p:cNvSpPr>
            <a:spLocks noGrp="1"/>
          </p:cNvSpPr>
          <p:nvPr>
            <p:ph type="body" sz="half" idx="2"/>
          </p:nvPr>
        </p:nvSpPr>
        <p:spPr>
          <a:xfrm>
            <a:off x="1295399" y="1466193"/>
            <a:ext cx="6241816" cy="3618039"/>
          </a:xfrm>
        </p:spPr>
        <p:txBody>
          <a:bodyPr>
            <a:normAutofit lnSpcReduction="10000"/>
          </a:bodyPr>
          <a:lstStyle/>
          <a:p>
            <a:r>
              <a:rPr lang="es-ES" dirty="0"/>
              <a:t>Son aquellos sitios que permiten realizar un comercio electrónico mediante el sitio web, también llamados como carritos de compras o ventas.</a:t>
            </a:r>
          </a:p>
          <a:p>
            <a:endParaRPr lang="es-ES" dirty="0"/>
          </a:p>
          <a:p>
            <a:r>
              <a:rPr lang="es-ES" dirty="0"/>
              <a:t>Estos sitios web permiten realizar transacciones entre comprador y vendedor permitiendo:</a:t>
            </a:r>
          </a:p>
          <a:p>
            <a:endParaRPr lang="es-ES" dirty="0"/>
          </a:p>
          <a:p>
            <a:r>
              <a:rPr lang="es-ES" dirty="0"/>
              <a:t>Realizar compra-venta mediante tarjeta de crédito</a:t>
            </a:r>
          </a:p>
          <a:p>
            <a:r>
              <a:rPr lang="es-ES" dirty="0"/>
              <a:t>Realizar un pedido online</a:t>
            </a:r>
          </a:p>
          <a:p>
            <a:r>
              <a:rPr lang="es-ES" dirty="0"/>
              <a:t>Reserva de producto o servicio</a:t>
            </a:r>
          </a:p>
        </p:txBody>
      </p:sp>
    </p:spTree>
    <p:extLst>
      <p:ext uri="{BB962C8B-B14F-4D97-AF65-F5344CB8AC3E}">
        <p14:creationId xmlns:p14="http://schemas.microsoft.com/office/powerpoint/2010/main" val="2674353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¿Porqué puede necesitar un sitio web?</a:t>
            </a:r>
          </a:p>
        </p:txBody>
      </p:sp>
      <p:pic>
        <p:nvPicPr>
          <p:cNvPr id="5" name="Marcador de posición de imagen 4"/>
          <p:cNvPicPr>
            <a:picLocks noGrp="1" noChangeAspect="1"/>
          </p:cNvPicPr>
          <p:nvPr>
            <p:ph type="pic" idx="1"/>
          </p:nvPr>
        </p:nvPicPr>
        <p:blipFill>
          <a:blip r:embed="rId2"/>
          <a:srcRect l="28430" r="28430"/>
          <a:stretch>
            <a:fillRect/>
          </a:stretch>
        </p:blipFill>
        <p:spPr>
          <a:prstGeom prst="rect">
            <a:avLst/>
          </a:prstGeom>
        </p:spPr>
      </p:pic>
      <p:sp>
        <p:nvSpPr>
          <p:cNvPr id="4" name="Marcador de texto 3"/>
          <p:cNvSpPr>
            <a:spLocks noGrp="1"/>
          </p:cNvSpPr>
          <p:nvPr>
            <p:ph type="body" sz="half" idx="2"/>
          </p:nvPr>
        </p:nvSpPr>
        <p:spPr/>
        <p:txBody>
          <a:bodyPr>
            <a:normAutofit fontScale="85000" lnSpcReduction="10000"/>
          </a:bodyPr>
          <a:lstStyle/>
          <a:p>
            <a:r>
              <a:rPr lang="es-ES" dirty="0" err="1"/>
              <a:t>nternet</a:t>
            </a:r>
            <a:r>
              <a:rPr lang="es-ES" dirty="0"/>
              <a:t> es la Red de Información y Publicidad más grande del mundo. Usted, sus emprendimientos o su empresa deben lograr presencia en internet, y para pertenecer a esta red de información, deben hacerlo a través de un sitio web, pero no todo lo que brilla es oro. Para lograr con éxito el desarrollo de un sitio web, se debe considerar un profundo análisis de los objetivos del sitio, en el caso que se trate de una empresa, analizar la competencia y los clientes, y de esta manera determinar como imponerse en este mega entorno que no para de crecer, llamado Internet.</a:t>
            </a:r>
          </a:p>
        </p:txBody>
      </p:sp>
    </p:spTree>
    <p:extLst>
      <p:ext uri="{BB962C8B-B14F-4D97-AF65-F5344CB8AC3E}">
        <p14:creationId xmlns:p14="http://schemas.microsoft.com/office/powerpoint/2010/main" val="4149707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¿Qué es </a:t>
            </a:r>
            <a:r>
              <a:rPr lang="es-ES" dirty="0" err="1"/>
              <a:t>Ionic</a:t>
            </a:r>
            <a:r>
              <a:rPr lang="es-ES" dirty="0"/>
              <a:t>?</a:t>
            </a:r>
          </a:p>
        </p:txBody>
      </p:sp>
      <p:pic>
        <p:nvPicPr>
          <p:cNvPr id="5" name="Marcador de posición de imagen 4"/>
          <p:cNvPicPr>
            <a:picLocks noGrp="1" noChangeAspect="1"/>
          </p:cNvPicPr>
          <p:nvPr>
            <p:ph type="pic" idx="1"/>
          </p:nvPr>
        </p:nvPicPr>
        <p:blipFill>
          <a:blip r:embed="rId2"/>
          <a:srcRect l="38344" r="38344"/>
          <a:stretch>
            <a:fillRect/>
          </a:stretch>
        </p:blipFill>
        <p:spPr>
          <a:prstGeom prst="rect">
            <a:avLst/>
          </a:prstGeom>
        </p:spPr>
      </p:pic>
      <p:sp>
        <p:nvSpPr>
          <p:cNvPr id="4" name="Marcador de texto 3"/>
          <p:cNvSpPr>
            <a:spLocks noGrp="1"/>
          </p:cNvSpPr>
          <p:nvPr>
            <p:ph type="body" sz="half" idx="2"/>
          </p:nvPr>
        </p:nvSpPr>
        <p:spPr/>
        <p:txBody>
          <a:bodyPr/>
          <a:lstStyle/>
          <a:p>
            <a:r>
              <a:rPr lang="es-ES" dirty="0"/>
              <a:t>Es un SDK de código abierto que provee herramientas y servicios para desarrollar aplicaciones móviles híbridas. Está construido por encima de </a:t>
            </a:r>
            <a:r>
              <a:rPr lang="es-ES" dirty="0" err="1"/>
              <a:t>AngularJS</a:t>
            </a:r>
            <a:r>
              <a:rPr lang="es-ES" dirty="0"/>
              <a:t> y Apache </a:t>
            </a:r>
            <a:r>
              <a:rPr lang="es-ES" dirty="0" smtClean="0"/>
              <a:t>Córdova </a:t>
            </a:r>
            <a:r>
              <a:rPr lang="es-ES" dirty="0"/>
              <a:t>y se centra principalmente en el look and </a:t>
            </a:r>
            <a:r>
              <a:rPr lang="es-ES" dirty="0" err="1"/>
              <a:t>feel</a:t>
            </a:r>
            <a:r>
              <a:rPr lang="es-ES" dirty="0"/>
              <a:t> y la interacción con la interfaz de usuario de la aplicación, con la finalidad de simplificar el </a:t>
            </a:r>
            <a:r>
              <a:rPr lang="es-ES" dirty="0" err="1"/>
              <a:t>front-end</a:t>
            </a:r>
            <a:r>
              <a:rPr lang="es-ES" dirty="0"/>
              <a:t>.</a:t>
            </a:r>
          </a:p>
        </p:txBody>
      </p:sp>
    </p:spTree>
    <p:extLst>
      <p:ext uri="{BB962C8B-B14F-4D97-AF65-F5344CB8AC3E}">
        <p14:creationId xmlns:p14="http://schemas.microsoft.com/office/powerpoint/2010/main" val="861561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 </a:t>
            </a:r>
            <a:r>
              <a:rPr lang="es-ES" dirty="0" err="1"/>
              <a:t>framework</a:t>
            </a:r>
            <a:r>
              <a:rPr lang="es-ES" dirty="0"/>
              <a:t> CSS</a:t>
            </a:r>
          </a:p>
        </p:txBody>
      </p:sp>
      <p:sp>
        <p:nvSpPr>
          <p:cNvPr id="3" name="Marcador de posición de imagen 2"/>
          <p:cNvSpPr>
            <a:spLocks noGrp="1"/>
          </p:cNvSpPr>
          <p:nvPr>
            <p:ph type="pic" idx="1"/>
          </p:nvPr>
        </p:nvSpPr>
        <p:spPr/>
      </p:sp>
      <p:sp>
        <p:nvSpPr>
          <p:cNvPr id="4" name="Marcador de texto 3"/>
          <p:cNvSpPr>
            <a:spLocks noGrp="1"/>
          </p:cNvSpPr>
          <p:nvPr>
            <p:ph type="body" sz="half" idx="2"/>
          </p:nvPr>
        </p:nvSpPr>
        <p:spPr/>
        <p:txBody>
          <a:bodyPr/>
          <a:lstStyle/>
          <a:p>
            <a:r>
              <a:rPr lang="es-ES" dirty="0"/>
              <a:t>con multitud de elementos de </a:t>
            </a:r>
            <a:r>
              <a:rPr lang="es-ES" dirty="0" err="1"/>
              <a:t>front-end</a:t>
            </a:r>
            <a:r>
              <a:rPr lang="es-ES" dirty="0"/>
              <a:t> reutilizables y personalizables, que permiten desarrollar una interfaz de usuario relativamente rápido, como por ejemplo encabezados, pies de página, botones de diferentes tamaños y estilos, listas, avatares, tarjetas, formularios, entradas, casillas de verificación, pestañas y muchos más.</a:t>
            </a:r>
          </a:p>
        </p:txBody>
      </p:sp>
      <p:pic>
        <p:nvPicPr>
          <p:cNvPr id="5" name="Imagen 4"/>
          <p:cNvPicPr>
            <a:picLocks noChangeAspect="1"/>
          </p:cNvPicPr>
          <p:nvPr/>
        </p:nvPicPr>
        <p:blipFill>
          <a:blip r:embed="rId2"/>
          <a:stretch>
            <a:fillRect/>
          </a:stretch>
        </p:blipFill>
        <p:spPr>
          <a:xfrm>
            <a:off x="7695925" y="838200"/>
            <a:ext cx="3619500" cy="5181600"/>
          </a:xfrm>
          <a:prstGeom prst="rect">
            <a:avLst/>
          </a:prstGeom>
        </p:spPr>
      </p:pic>
    </p:spTree>
    <p:extLst>
      <p:ext uri="{BB962C8B-B14F-4D97-AF65-F5344CB8AC3E}">
        <p14:creationId xmlns:p14="http://schemas.microsoft.com/office/powerpoint/2010/main" val="2624298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biblioteca JavaScript de interfaz de usuario </a:t>
            </a:r>
          </a:p>
        </p:txBody>
      </p:sp>
      <p:sp>
        <p:nvSpPr>
          <p:cNvPr id="3" name="Marcador de posición de imagen 2"/>
          <p:cNvSpPr>
            <a:spLocks noGrp="1"/>
          </p:cNvSpPr>
          <p:nvPr>
            <p:ph type="pic" idx="1"/>
          </p:nvPr>
        </p:nvSpPr>
        <p:spPr/>
      </p:sp>
      <p:sp>
        <p:nvSpPr>
          <p:cNvPr id="4" name="Marcador de texto 3"/>
          <p:cNvSpPr>
            <a:spLocks noGrp="1"/>
          </p:cNvSpPr>
          <p:nvPr>
            <p:ph type="body" sz="half" idx="2"/>
          </p:nvPr>
        </p:nvSpPr>
        <p:spPr/>
        <p:txBody>
          <a:bodyPr>
            <a:normAutofit fontScale="62500" lnSpcReduction="20000"/>
          </a:bodyPr>
          <a:lstStyle/>
          <a:p>
            <a:r>
              <a:rPr lang="es-ES" dirty="0"/>
              <a:t>con componentes JS que dan vida a los elementos del </a:t>
            </a:r>
            <a:r>
              <a:rPr lang="es-ES" dirty="0" err="1"/>
              <a:t>front-end</a:t>
            </a:r>
            <a:r>
              <a:rPr lang="es-ES" dirty="0"/>
              <a:t> y se utilizan como elementos HTML en la aplicación.</a:t>
            </a:r>
          </a:p>
          <a:p>
            <a:endParaRPr lang="es-ES" dirty="0"/>
          </a:p>
          <a:p>
            <a:r>
              <a:rPr lang="es-ES" dirty="0"/>
              <a:t>Uno de los componentes JS de </a:t>
            </a:r>
            <a:r>
              <a:rPr lang="es-ES" dirty="0" err="1"/>
              <a:t>Ionic</a:t>
            </a:r>
            <a:r>
              <a:rPr lang="es-ES" dirty="0"/>
              <a:t> más utilizados es el componente pestañas,  el cual permite que un determinado contenido se muestre u oculte en función de la pestaña seleccionada por el usuario.</a:t>
            </a:r>
          </a:p>
          <a:p>
            <a:endParaRPr lang="es-ES" dirty="0"/>
          </a:p>
          <a:p>
            <a:r>
              <a:rPr lang="es-ES" dirty="0"/>
              <a:t>El siguiente código muestra el uso de este componente en una aplicación de mensajería instantánea con tres pestañas: chat, grupos y cuenta.</a:t>
            </a:r>
          </a:p>
        </p:txBody>
      </p:sp>
      <p:pic>
        <p:nvPicPr>
          <p:cNvPr id="5" name="Imagen 4"/>
          <p:cNvPicPr>
            <a:picLocks noChangeAspect="1"/>
          </p:cNvPicPr>
          <p:nvPr/>
        </p:nvPicPr>
        <p:blipFill>
          <a:blip r:embed="rId2"/>
          <a:stretch>
            <a:fillRect/>
          </a:stretch>
        </p:blipFill>
        <p:spPr>
          <a:xfrm>
            <a:off x="7964045" y="838200"/>
            <a:ext cx="3245238" cy="5181600"/>
          </a:xfrm>
          <a:prstGeom prst="rect">
            <a:avLst/>
          </a:prstGeom>
        </p:spPr>
      </p:pic>
    </p:spTree>
    <p:extLst>
      <p:ext uri="{BB962C8B-B14F-4D97-AF65-F5344CB8AC3E}">
        <p14:creationId xmlns:p14="http://schemas.microsoft.com/office/powerpoint/2010/main" val="1917793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Personalización en función de la plataforma con </a:t>
            </a:r>
            <a:r>
              <a:rPr lang="es-ES" dirty="0" err="1"/>
              <a:t>Ionic</a:t>
            </a:r>
            <a:endParaRPr lang="es-ES" dirty="0"/>
          </a:p>
        </p:txBody>
      </p:sp>
      <p:pic>
        <p:nvPicPr>
          <p:cNvPr id="5" name="Marcador de posición de imagen 4"/>
          <p:cNvPicPr>
            <a:picLocks noGrp="1" noChangeAspect="1"/>
          </p:cNvPicPr>
          <p:nvPr>
            <p:ph type="pic" idx="1"/>
          </p:nvPr>
        </p:nvPicPr>
        <p:blipFill>
          <a:blip r:embed="rId2"/>
          <a:srcRect l="30360" r="30360"/>
          <a:stretch>
            <a:fillRect/>
          </a:stretch>
        </p:blipFill>
        <p:spPr>
          <a:prstGeom prst="rect">
            <a:avLst/>
          </a:prstGeom>
        </p:spPr>
      </p:pic>
      <p:sp>
        <p:nvSpPr>
          <p:cNvPr id="4" name="Marcador de texto 3"/>
          <p:cNvSpPr>
            <a:spLocks noGrp="1"/>
          </p:cNvSpPr>
          <p:nvPr>
            <p:ph type="body" sz="half" idx="2"/>
          </p:nvPr>
        </p:nvSpPr>
        <p:spPr/>
        <p:txBody>
          <a:bodyPr/>
          <a:lstStyle/>
          <a:p>
            <a:r>
              <a:rPr lang="es-ES" dirty="0"/>
              <a:t>Utilizando </a:t>
            </a:r>
            <a:r>
              <a:rPr lang="es-ES" dirty="0" err="1"/>
              <a:t>ng-attr</a:t>
            </a:r>
            <a:r>
              <a:rPr lang="es-ES" dirty="0"/>
              <a:t> de Angular, es posible definir dinámicamente atributos en función de la plataforma. Por ejemplo, para mostrar iconos de las pestañas en todos los dispositivos excepto en Android, se puede utilizar el siguiente código.</a:t>
            </a:r>
          </a:p>
        </p:txBody>
      </p:sp>
    </p:spTree>
    <p:extLst>
      <p:ext uri="{BB962C8B-B14F-4D97-AF65-F5344CB8AC3E}">
        <p14:creationId xmlns:p14="http://schemas.microsoft.com/office/powerpoint/2010/main" val="3527963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 </a:t>
            </a:r>
            <a:r>
              <a:rPr lang="es-ES" dirty="0" err="1"/>
              <a:t>Ionic</a:t>
            </a:r>
            <a:r>
              <a:rPr lang="es-ES" dirty="0"/>
              <a:t> CLI</a:t>
            </a:r>
          </a:p>
        </p:txBody>
      </p:sp>
      <p:sp>
        <p:nvSpPr>
          <p:cNvPr id="3" name="Marcador de posición de imagen 2"/>
          <p:cNvSpPr>
            <a:spLocks noGrp="1"/>
          </p:cNvSpPr>
          <p:nvPr>
            <p:ph type="pic" idx="1"/>
          </p:nvPr>
        </p:nvSpPr>
        <p:spPr/>
      </p:sp>
      <p:sp>
        <p:nvSpPr>
          <p:cNvPr id="4" name="Marcador de texto 3"/>
          <p:cNvSpPr>
            <a:spLocks noGrp="1"/>
          </p:cNvSpPr>
          <p:nvPr>
            <p:ph type="body" sz="half" idx="2"/>
          </p:nvPr>
        </p:nvSpPr>
        <p:spPr/>
        <p:txBody>
          <a:bodyPr/>
          <a:lstStyle/>
          <a:p>
            <a:r>
              <a:rPr lang="es-ES" dirty="0"/>
              <a:t>comandos para crear, construir, testear y desplegar aplicaciones en cualquier plataforma. $ </a:t>
            </a:r>
            <a:r>
              <a:rPr lang="es-ES" dirty="0" err="1"/>
              <a:t>ionic</a:t>
            </a:r>
            <a:r>
              <a:rPr lang="es-ES" dirty="0"/>
              <a:t> run </a:t>
            </a:r>
            <a:r>
              <a:rPr lang="es-ES" dirty="0" err="1"/>
              <a:t>android</a:t>
            </a:r>
            <a:r>
              <a:rPr lang="es-ES" dirty="0"/>
              <a:t>: genera un .</a:t>
            </a:r>
            <a:r>
              <a:rPr lang="es-ES" dirty="0" err="1"/>
              <a:t>apk</a:t>
            </a:r>
            <a:r>
              <a:rPr lang="es-ES" dirty="0"/>
              <a:t>, lo instala en el dispositivo conectado y lo ejecuta.</a:t>
            </a:r>
          </a:p>
        </p:txBody>
      </p:sp>
      <p:pic>
        <p:nvPicPr>
          <p:cNvPr id="5" name="Imagen 4"/>
          <p:cNvPicPr>
            <a:picLocks noChangeAspect="1"/>
          </p:cNvPicPr>
          <p:nvPr/>
        </p:nvPicPr>
        <p:blipFill>
          <a:blip r:embed="rId2"/>
          <a:stretch>
            <a:fillRect/>
          </a:stretch>
        </p:blipFill>
        <p:spPr>
          <a:xfrm>
            <a:off x="8094832" y="1041400"/>
            <a:ext cx="3063346" cy="4981028"/>
          </a:xfrm>
          <a:prstGeom prst="rect">
            <a:avLst/>
          </a:prstGeom>
        </p:spPr>
      </p:pic>
    </p:spTree>
    <p:extLst>
      <p:ext uri="{BB962C8B-B14F-4D97-AF65-F5344CB8AC3E}">
        <p14:creationId xmlns:p14="http://schemas.microsoft.com/office/powerpoint/2010/main" val="938358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Ionic</a:t>
            </a:r>
            <a:r>
              <a:rPr lang="es-ES" dirty="0" smtClean="0"/>
              <a:t> </a:t>
            </a:r>
            <a:r>
              <a:rPr lang="es-ES" dirty="0" err="1"/>
              <a:t>Native</a:t>
            </a:r>
            <a:endParaRPr lang="es-ES" dirty="0"/>
          </a:p>
        </p:txBody>
      </p:sp>
      <p:sp>
        <p:nvSpPr>
          <p:cNvPr id="3" name="Marcador de posición de imagen 2"/>
          <p:cNvSpPr>
            <a:spLocks noGrp="1"/>
          </p:cNvSpPr>
          <p:nvPr>
            <p:ph type="pic" idx="1"/>
          </p:nvPr>
        </p:nvSpPr>
        <p:spPr/>
      </p:sp>
      <p:sp>
        <p:nvSpPr>
          <p:cNvPr id="4" name="Marcador de texto 3"/>
          <p:cNvSpPr>
            <a:spLocks noGrp="1"/>
          </p:cNvSpPr>
          <p:nvPr>
            <p:ph type="body" sz="half" idx="2"/>
          </p:nvPr>
        </p:nvSpPr>
        <p:spPr/>
        <p:txBody>
          <a:bodyPr>
            <a:normAutofit fontScale="77500" lnSpcReduction="20000"/>
          </a:bodyPr>
          <a:lstStyle/>
          <a:p>
            <a:r>
              <a:rPr lang="es-ES" dirty="0"/>
              <a:t>más de 70 funcionalidades nativas del dispositivo utilizando los </a:t>
            </a:r>
            <a:r>
              <a:rPr lang="es-ES" dirty="0" err="1"/>
              <a:t>plugins</a:t>
            </a:r>
            <a:r>
              <a:rPr lang="es-ES" dirty="0"/>
              <a:t> de </a:t>
            </a:r>
            <a:r>
              <a:rPr lang="es-ES" dirty="0" err="1"/>
              <a:t>ngCordova</a:t>
            </a:r>
            <a:r>
              <a:rPr lang="es-ES" dirty="0"/>
              <a:t>.</a:t>
            </a:r>
          </a:p>
          <a:p>
            <a:endParaRPr lang="es-ES" dirty="0"/>
          </a:p>
          <a:p>
            <a:r>
              <a:rPr lang="es-ES" dirty="0"/>
              <a:t>Cámara, </a:t>
            </a:r>
            <a:r>
              <a:rPr lang="es-ES" dirty="0" err="1"/>
              <a:t>Touch</a:t>
            </a:r>
            <a:r>
              <a:rPr lang="es-ES" dirty="0"/>
              <a:t> ID, </a:t>
            </a:r>
            <a:r>
              <a:rPr lang="es-ES" dirty="0" err="1"/>
              <a:t>OAuth</a:t>
            </a:r>
            <a:r>
              <a:rPr lang="es-ES" dirty="0"/>
              <a:t>, Bluetooth, </a:t>
            </a:r>
            <a:r>
              <a:rPr lang="es-ES" dirty="0" err="1"/>
              <a:t>HealthKit</a:t>
            </a:r>
            <a:r>
              <a:rPr lang="es-ES" dirty="0"/>
              <a:t>, autenticación con huella dactilar y otros…</a:t>
            </a:r>
          </a:p>
          <a:p>
            <a:endParaRPr lang="es-ES" dirty="0"/>
          </a:p>
          <a:p>
            <a:r>
              <a:rPr lang="es-ES" dirty="0"/>
              <a:t>3)  </a:t>
            </a:r>
            <a:r>
              <a:rPr lang="es-ES" dirty="0" err="1"/>
              <a:t>Ionic</a:t>
            </a:r>
            <a:r>
              <a:rPr lang="es-ES" dirty="0"/>
              <a:t> </a:t>
            </a:r>
            <a:r>
              <a:rPr lang="es-ES" dirty="0" err="1"/>
              <a:t>Creator</a:t>
            </a:r>
            <a:r>
              <a:rPr lang="es-ES" dirty="0"/>
              <a:t>: herramienta </a:t>
            </a:r>
            <a:r>
              <a:rPr lang="es-ES" dirty="0" err="1"/>
              <a:t>drag&amp;drop</a:t>
            </a:r>
            <a:r>
              <a:rPr lang="es-ES" dirty="0"/>
              <a:t> para diseñar la interfaz de usuario, mostrar la vista previa de la app en dispositivos, compartir con otros, exportar y desplegar.</a:t>
            </a:r>
          </a:p>
        </p:txBody>
      </p:sp>
      <p:pic>
        <p:nvPicPr>
          <p:cNvPr id="5" name="Imagen 4"/>
          <p:cNvPicPr>
            <a:picLocks noChangeAspect="1"/>
          </p:cNvPicPr>
          <p:nvPr/>
        </p:nvPicPr>
        <p:blipFill>
          <a:blip r:embed="rId2"/>
          <a:stretch>
            <a:fillRect/>
          </a:stretch>
        </p:blipFill>
        <p:spPr>
          <a:xfrm>
            <a:off x="8094831" y="1041400"/>
            <a:ext cx="3063347" cy="4775200"/>
          </a:xfrm>
          <a:prstGeom prst="rect">
            <a:avLst/>
          </a:prstGeom>
        </p:spPr>
      </p:pic>
    </p:spTree>
    <p:extLst>
      <p:ext uri="{BB962C8B-B14F-4D97-AF65-F5344CB8AC3E}">
        <p14:creationId xmlns:p14="http://schemas.microsoft.com/office/powerpoint/2010/main" val="2387338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ES" sz="8800" b="1" dirty="0" smtClean="0">
                <a:solidFill>
                  <a:schemeClr val="tx1">
                    <a:lumMod val="95000"/>
                    <a:lumOff val="5000"/>
                  </a:schemeClr>
                </a:solidFill>
                <a:latin typeface="Brush Script Std" panose="03060802040607070404" pitchFamily="66" charset="0"/>
              </a:rPr>
              <a:t>Sitios </a:t>
            </a:r>
            <a:r>
              <a:rPr lang="es-ES" sz="8800" b="1" dirty="0">
                <a:solidFill>
                  <a:schemeClr val="tx1">
                    <a:lumMod val="95000"/>
                    <a:lumOff val="5000"/>
                  </a:schemeClr>
                </a:solidFill>
                <a:latin typeface="Brush Script Std" panose="03060802040607070404" pitchFamily="66" charset="0"/>
              </a:rPr>
              <a:t>web</a:t>
            </a:r>
          </a:p>
        </p:txBody>
      </p:sp>
    </p:spTree>
    <p:extLst>
      <p:ext uri="{BB962C8B-B14F-4D97-AF65-F5344CB8AC3E}">
        <p14:creationId xmlns:p14="http://schemas.microsoft.com/office/powerpoint/2010/main" val="116113096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29</TotalTime>
  <Words>1519</Words>
  <Application>Microsoft Office PowerPoint</Application>
  <PresentationFormat>Panorámica</PresentationFormat>
  <Paragraphs>80</Paragraphs>
  <Slides>22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22</vt:i4>
      </vt:variant>
    </vt:vector>
  </HeadingPairs>
  <TitlesOfParts>
    <vt:vector size="26" baseType="lpstr">
      <vt:lpstr>Arial</vt:lpstr>
      <vt:lpstr>Brush Script Std</vt:lpstr>
      <vt:lpstr>Garamond</vt:lpstr>
      <vt:lpstr>Orgánico</vt:lpstr>
      <vt:lpstr>Aplicaciones hibridas y sitios web</vt:lpstr>
      <vt:lpstr>Aplicaciones hibridas</vt:lpstr>
      <vt:lpstr>¿Qué es Ionic?</vt:lpstr>
      <vt:lpstr> framework CSS</vt:lpstr>
      <vt:lpstr>biblioteca JavaScript de interfaz de usuario </vt:lpstr>
      <vt:lpstr>Personalización en función de la plataforma con Ionic</vt:lpstr>
      <vt:lpstr> Ionic CLI</vt:lpstr>
      <vt:lpstr>Ionic Native</vt:lpstr>
      <vt:lpstr>Sitios web</vt:lpstr>
      <vt:lpstr>Sitio web </vt:lpstr>
      <vt:lpstr>Visión general</vt:lpstr>
      <vt:lpstr>Tipos de sitios web </vt:lpstr>
      <vt:lpstr>¿Qué es un Sitio Web? </vt:lpstr>
      <vt:lpstr>¿Qué es y para que sirve un sitio web? </vt:lpstr>
      <vt:lpstr>Clasificación de Sitios Web </vt:lpstr>
      <vt:lpstr>Sitios Web Dinámicos</vt:lpstr>
      <vt:lpstr>Objetivos Generales </vt:lpstr>
      <vt:lpstr>Tipos de Sitios Web </vt:lpstr>
      <vt:lpstr>OnePage o Landing Page </vt:lpstr>
      <vt:lpstr>Blogs</vt:lpstr>
      <vt:lpstr>Sitios e-commerce </vt:lpstr>
      <vt:lpstr>¿Porqué puede necesitar un sitio web?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Aplicaciones hibridas y sitios web</dc:title>
  <dc:creator>Liceo Compu-Market</dc:creator>
  <cp:lastModifiedBy>Liceo Compu-Market</cp:lastModifiedBy>
  <cp:revision>4</cp:revision>
  <dcterms:created xsi:type="dcterms:W3CDTF">2019-05-30T13:48:58Z</dcterms:created>
  <dcterms:modified xsi:type="dcterms:W3CDTF">2019-05-30T14:19:12Z</dcterms:modified>
</cp:coreProperties>
</file>